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3" r:id="rId9"/>
    <p:sldId id="259" r:id="rId10"/>
    <p:sldId id="260" r:id="rId11"/>
    <p:sldId id="262" r:id="rId12"/>
    <p:sldId id="269" r:id="rId13"/>
    <p:sldId id="261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200063713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acode.com/online/udc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96752"/>
            <a:ext cx="8568952" cy="1829761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Georgia" pitchFamily="18" charset="0"/>
              </a:rPr>
              <a:t>ДОРОФЕЕВСКИЕ ЧТЕНИЯ 2022 года</a:t>
            </a:r>
            <a:endParaRPr lang="ru-RU" sz="4400" dirty="0"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284984"/>
            <a:ext cx="7772400" cy="936104"/>
          </a:xfrm>
        </p:spPr>
        <p:txBody>
          <a:bodyPr/>
          <a:lstStyle/>
          <a:p>
            <a:r>
              <a:rPr lang="ru-RU" b="1" i="1" dirty="0" smtClean="0">
                <a:latin typeface="Georgia" pitchFamily="18" charset="0"/>
              </a:rPr>
              <a:t>Подготовка статей для публикации в научном сборнике</a:t>
            </a:r>
            <a:endParaRPr lang="ru-RU" b="1" i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3096344"/>
          </a:xfrm>
        </p:spPr>
        <p:txBody>
          <a:bodyPr>
            <a:normAutofit lnSpcReduction="10000"/>
          </a:bodyPr>
          <a:lstStyle/>
          <a:p>
            <a:pPr marL="624078" indent="432000">
              <a:spcBef>
                <a:spcPts val="0"/>
              </a:spcBef>
              <a:buNone/>
            </a:pPr>
            <a:r>
              <a:rPr lang="ru-RU" dirty="0" smtClean="0">
                <a:latin typeface="Georgia" pitchFamily="18" charset="0"/>
              </a:rPr>
              <a:t>Статьи набираются в MS </a:t>
            </a:r>
            <a:r>
              <a:rPr lang="ru-RU" dirty="0" err="1" smtClean="0">
                <a:latin typeface="Georgia" pitchFamily="18" charset="0"/>
              </a:rPr>
              <a:t>Word</a:t>
            </a:r>
            <a:r>
              <a:rPr lang="ru-RU" dirty="0" smtClean="0">
                <a:latin typeface="Georgia" pitchFamily="18" charset="0"/>
              </a:rPr>
              <a:t> (версия 2003 и выше) шрифтом </a:t>
            </a:r>
            <a:r>
              <a:rPr lang="ru-RU" dirty="0" err="1" smtClean="0">
                <a:latin typeface="Georgia" pitchFamily="18" charset="0"/>
              </a:rPr>
              <a:t>Times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 err="1" smtClean="0">
                <a:latin typeface="Georgia" pitchFamily="18" charset="0"/>
              </a:rPr>
              <a:t>New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 err="1" smtClean="0">
                <a:latin typeface="Georgia" pitchFamily="18" charset="0"/>
              </a:rPr>
              <a:t>Roman</a:t>
            </a:r>
            <a:r>
              <a:rPr lang="ru-RU" dirty="0" smtClean="0">
                <a:latin typeface="Georgia" pitchFamily="18" charset="0"/>
              </a:rPr>
              <a:t>, кегль 14, межстрочный интервал 1,5. </a:t>
            </a:r>
            <a:endParaRPr lang="ru-RU" dirty="0" smtClean="0">
              <a:latin typeface="Georgia" pitchFamily="18" charset="0"/>
            </a:endParaRPr>
          </a:p>
          <a:p>
            <a:pPr marL="624078" indent="432000">
              <a:spcBef>
                <a:spcPts val="0"/>
              </a:spcBef>
              <a:buNone/>
            </a:pPr>
            <a:r>
              <a:rPr lang="ru-RU" dirty="0" smtClean="0">
                <a:latin typeface="Georgia" pitchFamily="18" charset="0"/>
              </a:rPr>
              <a:t>Выравнивание – по ширине.</a:t>
            </a:r>
          </a:p>
          <a:p>
            <a:pPr marL="624078" indent="432000">
              <a:spcBef>
                <a:spcPts val="0"/>
              </a:spcBef>
              <a:buNone/>
            </a:pPr>
            <a:r>
              <a:rPr lang="ru-RU" dirty="0" smtClean="0">
                <a:latin typeface="Georgia" pitchFamily="18" charset="0"/>
              </a:rPr>
              <a:t>Абзацный отступ – 1,25.</a:t>
            </a:r>
          </a:p>
          <a:p>
            <a:pPr marL="624078" indent="432000">
              <a:spcBef>
                <a:spcPts val="0"/>
              </a:spcBef>
              <a:buNone/>
            </a:pPr>
            <a:r>
              <a:rPr lang="ru-RU" dirty="0" smtClean="0">
                <a:latin typeface="Georgia" pitchFamily="18" charset="0"/>
              </a:rPr>
              <a:t>Формат </a:t>
            </a:r>
            <a:r>
              <a:rPr lang="ru-RU" dirty="0" smtClean="0">
                <a:latin typeface="Georgia" pitchFamily="18" charset="0"/>
              </a:rPr>
              <a:t>листа бумаги — А4, поля со всех сторон по 20 мм, включена автоматическая нумерация страниц.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354162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Georgia" pitchFamily="18" charset="0"/>
              </a:rPr>
              <a:t>Технические требования к оформлению</a:t>
            </a:r>
            <a:endParaRPr lang="ru-RU" sz="32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2420888"/>
            <a:ext cx="9144000" cy="3096344"/>
          </a:xfrm>
        </p:spPr>
        <p:txBody>
          <a:bodyPr>
            <a:normAutofit lnSpcReduction="10000"/>
          </a:bodyPr>
          <a:lstStyle/>
          <a:p>
            <a:pPr marL="624078" indent="432000">
              <a:spcBef>
                <a:spcPts val="0"/>
              </a:spcBef>
              <a:buNone/>
            </a:pPr>
            <a:r>
              <a:rPr lang="ru-RU" dirty="0" smtClean="0">
                <a:latin typeface="Georgia" pitchFamily="18" charset="0"/>
              </a:rPr>
              <a:t>Все публикации, использованные при написании статьи, должны быть обязательно указаны в списке литературы (приводится в конце статьи </a:t>
            </a:r>
            <a:r>
              <a:rPr lang="ru-RU" b="1" dirty="0" smtClean="0">
                <a:latin typeface="Georgia" pitchFamily="18" charset="0"/>
              </a:rPr>
              <a:t>в алфавитном порядке</a:t>
            </a:r>
            <a:r>
              <a:rPr lang="ru-RU" dirty="0" smtClean="0">
                <a:latin typeface="Georgia" pitchFamily="18" charset="0"/>
              </a:rPr>
              <a:t>).</a:t>
            </a:r>
          </a:p>
          <a:p>
            <a:pPr marL="624078" indent="432000">
              <a:spcBef>
                <a:spcPts val="0"/>
              </a:spcBef>
              <a:buNone/>
            </a:pPr>
            <a:r>
              <a:rPr lang="ru-RU" dirty="0" smtClean="0">
                <a:solidFill>
                  <a:srgbClr val="000000"/>
                </a:solidFill>
                <a:latin typeface="Georgia" pitchFamily="18" charset="0"/>
              </a:rPr>
              <a:t>Сам список оформляется </a:t>
            </a:r>
            <a:r>
              <a:rPr lang="ru-RU" dirty="0" smtClean="0">
                <a:solidFill>
                  <a:srgbClr val="000000"/>
                </a:solidFill>
                <a:latin typeface="Georgia" pitchFamily="18" charset="0"/>
              </a:rPr>
              <a:t>по ГОСТ Р 7.0.5-2008 «Библиографическая ссылка. Общие требования и правила составления</a:t>
            </a:r>
            <a:r>
              <a:rPr lang="ru-RU" dirty="0" smtClean="0">
                <a:solidFill>
                  <a:srgbClr val="000000"/>
                </a:solidFill>
                <a:latin typeface="Georgia" pitchFamily="18" charset="0"/>
              </a:rPr>
              <a:t>»:</a:t>
            </a:r>
          </a:p>
          <a:p>
            <a:pPr marL="624078" indent="43200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2060"/>
                </a:solidFill>
                <a:latin typeface="Georgia" pitchFamily="18" charset="0"/>
                <a:hlinkClick r:id="rId2"/>
              </a:rPr>
              <a:t>https://</a:t>
            </a:r>
            <a:r>
              <a:rPr lang="en-US" dirty="0" smtClean="0">
                <a:solidFill>
                  <a:srgbClr val="002060"/>
                </a:solidFill>
                <a:latin typeface="Georgia" pitchFamily="18" charset="0"/>
                <a:hlinkClick r:id="rId2"/>
              </a:rPr>
              <a:t>docs.cntd.ru/document/1200063713</a:t>
            </a:r>
            <a:endParaRPr lang="ru-RU" dirty="0" smtClean="0">
              <a:solidFill>
                <a:srgbClr val="002060"/>
              </a:solidFill>
              <a:latin typeface="Georgia" pitchFamily="18" charset="0"/>
            </a:endParaRPr>
          </a:p>
          <a:p>
            <a:pPr marL="624078" indent="432000">
              <a:spcBef>
                <a:spcPts val="0"/>
              </a:spcBef>
              <a:buNone/>
            </a:pPr>
            <a:endParaRPr lang="ru-RU" dirty="0">
              <a:latin typeface="Georg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354162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Georgia" pitchFamily="18" charset="0"/>
              </a:rPr>
              <a:t>Технические требования к оформлению</a:t>
            </a:r>
            <a:endParaRPr lang="ru-RU" sz="32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4608512"/>
          </a:xfrm>
        </p:spPr>
        <p:txBody>
          <a:bodyPr>
            <a:normAutofit lnSpcReduction="10000"/>
          </a:bodyPr>
          <a:lstStyle/>
          <a:p>
            <a:pPr marL="1138428" indent="-514350">
              <a:spcBef>
                <a:spcPts val="0"/>
              </a:spcBef>
              <a:buAutoNum type="arabicPeriod"/>
            </a:pPr>
            <a:r>
              <a:rPr lang="ru-RU" b="1" dirty="0" smtClean="0">
                <a:latin typeface="Georgia" pitchFamily="18" charset="0"/>
              </a:rPr>
              <a:t>Оформление книги</a:t>
            </a:r>
            <a:r>
              <a:rPr lang="ru-RU" dirty="0" smtClean="0">
                <a:latin typeface="Georgia" pitchFamily="18" charset="0"/>
              </a:rPr>
              <a:t>: Бердяев </a:t>
            </a:r>
            <a:r>
              <a:rPr lang="ru-RU" dirty="0" smtClean="0">
                <a:latin typeface="Georgia" pitchFamily="18" charset="0"/>
              </a:rPr>
              <a:t>Н.А. Смысл истории. М.: Мысль, 1990. 175 с</a:t>
            </a:r>
            <a:r>
              <a:rPr lang="ru-RU" dirty="0" smtClean="0">
                <a:latin typeface="Georgia" pitchFamily="18" charset="0"/>
              </a:rPr>
              <a:t>.</a:t>
            </a:r>
          </a:p>
          <a:p>
            <a:pPr marL="1138428" indent="-514350">
              <a:spcBef>
                <a:spcPts val="0"/>
              </a:spcBef>
              <a:buFont typeface="Wingdings 3"/>
              <a:buAutoNum type="arabicPeriod"/>
            </a:pPr>
            <a:r>
              <a:rPr lang="ru-RU" b="1" dirty="0" smtClean="0">
                <a:latin typeface="Georgia" pitchFamily="18" charset="0"/>
              </a:rPr>
              <a:t>Оформление статьи: </a:t>
            </a:r>
            <a:r>
              <a:rPr lang="ru-RU" dirty="0" err="1" smtClean="0">
                <a:latin typeface="Georgia" pitchFamily="18" charset="0"/>
              </a:rPr>
              <a:t>Анастасевич</a:t>
            </a:r>
            <a:r>
              <a:rPr lang="ru-RU" dirty="0" smtClean="0">
                <a:latin typeface="Georgia" pitchFamily="18" charset="0"/>
              </a:rPr>
              <a:t> В.Г. </a:t>
            </a:r>
            <a:r>
              <a:rPr lang="ru-RU" dirty="0" smtClean="0">
                <a:latin typeface="Georgia" pitchFamily="18" charset="0"/>
              </a:rPr>
              <a:t>           О </a:t>
            </a:r>
            <a:r>
              <a:rPr lang="ru-RU" dirty="0" smtClean="0">
                <a:latin typeface="Georgia" pitchFamily="18" charset="0"/>
              </a:rPr>
              <a:t>библиографии // Улей. 1811. Ч. </a:t>
            </a:r>
            <a:r>
              <a:rPr lang="ru-RU" dirty="0" smtClean="0">
                <a:latin typeface="Georgia" pitchFamily="18" charset="0"/>
              </a:rPr>
              <a:t>1. № </a:t>
            </a:r>
            <a:r>
              <a:rPr lang="ru-RU" dirty="0" smtClean="0">
                <a:latin typeface="Georgia" pitchFamily="18" charset="0"/>
              </a:rPr>
              <a:t>1. С. 14-28</a:t>
            </a:r>
            <a:r>
              <a:rPr lang="ru-RU" dirty="0" smtClean="0">
                <a:latin typeface="Georgia" pitchFamily="18" charset="0"/>
              </a:rPr>
              <a:t>.</a:t>
            </a:r>
          </a:p>
          <a:p>
            <a:pPr marL="1138428" indent="-514350">
              <a:spcBef>
                <a:spcPts val="0"/>
              </a:spcBef>
              <a:buFont typeface="Wingdings 3"/>
              <a:buAutoNum type="arabicPeriod"/>
            </a:pPr>
            <a:r>
              <a:rPr lang="ru-RU" b="1" dirty="0" smtClean="0">
                <a:latin typeface="Georgia" pitchFamily="18" charset="0"/>
              </a:rPr>
              <a:t>Оформление </a:t>
            </a:r>
            <a:r>
              <a:rPr lang="ru-RU" b="1" dirty="0" err="1" smtClean="0">
                <a:latin typeface="Georgia" pitchFamily="18" charset="0"/>
              </a:rPr>
              <a:t>интернет-ресурса</a:t>
            </a:r>
            <a:r>
              <a:rPr lang="ru-RU" b="1" dirty="0" smtClean="0">
                <a:latin typeface="Georgia" pitchFamily="18" charset="0"/>
              </a:rPr>
              <a:t>:</a:t>
            </a:r>
            <a:r>
              <a:rPr lang="ru-RU" dirty="0" smtClean="0">
                <a:latin typeface="Georgia" pitchFamily="18" charset="0"/>
              </a:rPr>
              <a:t>               Логинова </a:t>
            </a:r>
            <a:r>
              <a:rPr lang="ru-RU" dirty="0" smtClean="0">
                <a:latin typeface="Georgia" pitchFamily="18" charset="0"/>
              </a:rPr>
              <a:t>Л.Г. </a:t>
            </a:r>
            <a:r>
              <a:rPr lang="ru-RU" dirty="0" smtClean="0">
                <a:latin typeface="Georgia" pitchFamily="18" charset="0"/>
              </a:rPr>
              <a:t>Дополнительное образование </a:t>
            </a:r>
            <a:r>
              <a:rPr lang="ru-RU" dirty="0" smtClean="0">
                <a:latin typeface="Georgia" pitchFamily="18" charset="0"/>
              </a:rPr>
              <a:t>детей // </a:t>
            </a:r>
            <a:r>
              <a:rPr lang="ru-RU" dirty="0" smtClean="0">
                <a:latin typeface="Georgia" pitchFamily="18" charset="0"/>
              </a:rPr>
              <a:t>Образование. Электронный научный журнал </a:t>
            </a:r>
            <a:r>
              <a:rPr lang="ru-RU" sz="2400" dirty="0" smtClean="0"/>
              <a:t>[</a:t>
            </a:r>
            <a:r>
              <a:rPr lang="ru-RU" sz="2400" dirty="0" smtClean="0">
                <a:latin typeface="Georgia" pitchFamily="18" charset="0"/>
              </a:rPr>
              <a:t>Электронный ресурс</a:t>
            </a:r>
            <a:r>
              <a:rPr lang="ru-RU" dirty="0" smtClean="0"/>
              <a:t>]</a:t>
            </a:r>
            <a:r>
              <a:rPr lang="ru-RU" dirty="0" smtClean="0"/>
              <a:t> 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 smtClean="0">
                <a:latin typeface="Georgia" pitchFamily="18" charset="0"/>
              </a:rPr>
              <a:t>URL: http://www.oim.ru/reader.asp?nomer=366 (дата обращения: 17.04.07).</a:t>
            </a:r>
            <a:endParaRPr lang="ru-RU" dirty="0" smtClean="0">
              <a:latin typeface="Georgia" pitchFamily="18" charset="0"/>
            </a:endParaRPr>
          </a:p>
          <a:p>
            <a:pPr marL="624078" indent="432000">
              <a:spcBef>
                <a:spcPts val="0"/>
              </a:spcBef>
              <a:buNone/>
            </a:pPr>
            <a:endParaRPr lang="ru-RU" dirty="0">
              <a:latin typeface="Georg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8012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Georgia" pitchFamily="18" charset="0"/>
              </a:rPr>
              <a:t>Основные требования к оформлению списка литературы</a:t>
            </a:r>
            <a:endParaRPr lang="ru-RU" sz="32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3312368"/>
          </a:xfrm>
        </p:spPr>
        <p:txBody>
          <a:bodyPr>
            <a:normAutofit fontScale="92500" lnSpcReduction="10000"/>
          </a:bodyPr>
          <a:lstStyle/>
          <a:p>
            <a:pPr marL="624078" indent="432000">
              <a:spcBef>
                <a:spcPts val="0"/>
              </a:spcBef>
              <a:buNone/>
            </a:pPr>
            <a:r>
              <a:rPr lang="ru-RU" dirty="0" smtClean="0">
                <a:latin typeface="Georgia" pitchFamily="18" charset="0"/>
              </a:rPr>
              <a:t>Ссылка </a:t>
            </a:r>
            <a:r>
              <a:rPr lang="ru-RU" dirty="0" smtClean="0">
                <a:latin typeface="Georgia" pitchFamily="18" charset="0"/>
              </a:rPr>
              <a:t>на </a:t>
            </a:r>
            <a:r>
              <a:rPr lang="ru-RU" dirty="0" smtClean="0">
                <a:latin typeface="Georgia" pitchFamily="18" charset="0"/>
              </a:rPr>
              <a:t>работу, указанную </a:t>
            </a:r>
            <a:r>
              <a:rPr lang="ru-RU" dirty="0" smtClean="0">
                <a:latin typeface="Georgia" pitchFamily="18" charset="0"/>
              </a:rPr>
              <a:t>в списке, в тексте статьи помещается в квадратные скобки, например: [5, с. 264</a:t>
            </a:r>
            <a:r>
              <a:rPr lang="ru-RU" dirty="0" smtClean="0">
                <a:latin typeface="Georgia" pitchFamily="18" charset="0"/>
              </a:rPr>
              <a:t>], где «5» </a:t>
            </a:r>
            <a:r>
              <a:rPr lang="ru-RU" dirty="0" smtClean="0">
                <a:latin typeface="Georgia" pitchFamily="18" charset="0"/>
              </a:rPr>
              <a:t>— </a:t>
            </a:r>
            <a:r>
              <a:rPr lang="ru-RU" dirty="0" smtClean="0">
                <a:latin typeface="Georgia" pitchFamily="18" charset="0"/>
              </a:rPr>
              <a:t>это 5-й </a:t>
            </a:r>
            <a:r>
              <a:rPr lang="ru-RU" dirty="0" smtClean="0">
                <a:latin typeface="Georgia" pitchFamily="18" charset="0"/>
              </a:rPr>
              <a:t>источник в списке, </a:t>
            </a:r>
            <a:r>
              <a:rPr lang="ru-RU" dirty="0" smtClean="0">
                <a:latin typeface="Georgia" pitchFamily="18" charset="0"/>
              </a:rPr>
              <a:t>а «264» </a:t>
            </a:r>
            <a:r>
              <a:rPr lang="ru-RU" dirty="0" smtClean="0">
                <a:latin typeface="Georgia" pitchFamily="18" charset="0"/>
              </a:rPr>
              <a:t>— страница в источнике. </a:t>
            </a:r>
            <a:endParaRPr lang="ru-RU" dirty="0" smtClean="0">
              <a:latin typeface="Georgia" pitchFamily="18" charset="0"/>
            </a:endParaRPr>
          </a:p>
          <a:p>
            <a:pPr marL="624078" indent="432000">
              <a:spcBef>
                <a:spcPts val="0"/>
              </a:spcBef>
              <a:buNone/>
            </a:pPr>
            <a:r>
              <a:rPr lang="ru-RU" dirty="0" smtClean="0">
                <a:latin typeface="Georgia" pitchFamily="18" charset="0"/>
              </a:rPr>
              <a:t>Если </a:t>
            </a:r>
            <a:r>
              <a:rPr lang="ru-RU" dirty="0" smtClean="0">
                <a:latin typeface="Georgia" pitchFamily="18" charset="0"/>
              </a:rPr>
              <a:t>необходимо одновременно сослаться на несколько источников, ссылки отделяются в квадратных скобках точкой с запятой. Например, если нужно сослаться на 5, 20, 21 источники в списке: [5, с. 264; 20; 21, с. 20—34].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354162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Georgia" pitchFamily="18" charset="0"/>
              </a:rPr>
              <a:t>Технические требования к оформлению</a:t>
            </a:r>
            <a:endParaRPr lang="ru-RU" sz="32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3672408"/>
          </a:xfrm>
        </p:spPr>
        <p:txBody>
          <a:bodyPr>
            <a:normAutofit lnSpcReduction="10000"/>
          </a:bodyPr>
          <a:lstStyle/>
          <a:p>
            <a:pPr marL="624078" indent="0">
              <a:spcBef>
                <a:spcPts val="0"/>
              </a:spcBef>
              <a:buNone/>
            </a:pPr>
            <a:r>
              <a:rPr lang="ru-RU" dirty="0" smtClean="0">
                <a:latin typeface="Georgia" pitchFamily="18" charset="0"/>
              </a:rPr>
              <a:t>Порядок расположения элементов в статье, присылаемой в редакцию сетевого издания: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1. Индекс </a:t>
            </a:r>
            <a:r>
              <a:rPr lang="ru-RU" dirty="0" smtClean="0">
                <a:latin typeface="Georgia" pitchFamily="18" charset="0"/>
              </a:rPr>
              <a:t>УДК (определяется по содержанию статьи в соответствии с классификатором: </a:t>
            </a:r>
            <a:r>
              <a:rPr lang="en-US" dirty="0" smtClean="0">
                <a:latin typeface="Georgia" pitchFamily="18" charset="0"/>
                <a:hlinkClick r:id="rId2"/>
              </a:rPr>
              <a:t>https://www.teacode.com/online/udc</a:t>
            </a:r>
            <a:r>
              <a:rPr lang="en-US" dirty="0" smtClean="0">
                <a:latin typeface="Georgia" pitchFamily="18" charset="0"/>
                <a:hlinkClick r:id="rId2"/>
              </a:rPr>
              <a:t>/</a:t>
            </a:r>
            <a:r>
              <a:rPr lang="ru-RU" dirty="0" smtClean="0">
                <a:latin typeface="Georgia" pitchFamily="18" charset="0"/>
              </a:rPr>
              <a:t>).</a:t>
            </a:r>
            <a:r>
              <a:rPr lang="ru-RU" dirty="0" smtClean="0">
                <a:latin typeface="Georgia" pitchFamily="18" charset="0"/>
              </a:rPr>
              <a:t/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2. Инициалы и фамилия автора. 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3. Название статьи</a:t>
            </a:r>
            <a:r>
              <a:rPr lang="ru-RU" dirty="0" smtClean="0">
                <a:latin typeface="Georgia" pitchFamily="18" charset="0"/>
              </a:rPr>
              <a:t>. </a:t>
            </a:r>
            <a:endParaRPr lang="ru-RU" dirty="0" smtClean="0">
              <a:latin typeface="Georgia" pitchFamily="18" charset="0"/>
            </a:endParaRPr>
          </a:p>
          <a:p>
            <a:pPr marL="624078" indent="0">
              <a:spcBef>
                <a:spcPts val="0"/>
              </a:spcBef>
              <a:buNone/>
            </a:pPr>
            <a:r>
              <a:rPr lang="ru-RU" dirty="0" smtClean="0">
                <a:solidFill>
                  <a:srgbClr val="000000"/>
                </a:solidFill>
                <a:latin typeface="Georgia" pitchFamily="18" charset="0"/>
              </a:rPr>
              <a:t>4. Текст </a:t>
            </a:r>
            <a:r>
              <a:rPr lang="ru-RU" dirty="0" smtClean="0">
                <a:solidFill>
                  <a:srgbClr val="000000"/>
                </a:solidFill>
                <a:latin typeface="Georgia" pitchFamily="18" charset="0"/>
              </a:rPr>
              <a:t>статьи на русском языке</a:t>
            </a:r>
            <a:r>
              <a:rPr lang="ru-RU" dirty="0" smtClean="0">
                <a:solidFill>
                  <a:srgbClr val="000000"/>
                </a:solidFill>
                <a:latin typeface="Georgia" pitchFamily="18" charset="0"/>
              </a:rPr>
              <a:t>.</a:t>
            </a:r>
          </a:p>
          <a:p>
            <a:pPr marL="624078" indent="0">
              <a:spcBef>
                <a:spcPts val="0"/>
              </a:spcBef>
              <a:buNone/>
            </a:pPr>
            <a:r>
              <a:rPr lang="ru-RU" dirty="0" smtClean="0">
                <a:solidFill>
                  <a:srgbClr val="000000"/>
                </a:solidFill>
                <a:latin typeface="Georgia" pitchFamily="18" charset="0"/>
              </a:rPr>
              <a:t>5. Список используемых источников и  литературы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864096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Georgia" pitchFamily="18" charset="0"/>
              </a:rPr>
              <a:t>Технические требования к оформлению</a:t>
            </a:r>
            <a:endParaRPr lang="ru-RU" sz="32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600400"/>
          </a:xfrm>
        </p:spPr>
        <p:txBody>
          <a:bodyPr/>
          <a:lstStyle/>
          <a:p>
            <a:pPr marL="624078" indent="-514350">
              <a:buAutoNum type="arabicPeriod"/>
            </a:pPr>
            <a:r>
              <a:rPr lang="ru-RU" dirty="0" smtClean="0">
                <a:latin typeface="Georgia" pitchFamily="18" charset="0"/>
              </a:rPr>
              <a:t>Статья должна носить научный характер (т.е. поднимать какую-то научную проблему)</a:t>
            </a:r>
          </a:p>
          <a:p>
            <a:pPr marL="624078" indent="-514350">
              <a:buAutoNum type="arabicPeriod"/>
            </a:pPr>
            <a:r>
              <a:rPr lang="ru-RU" dirty="0" smtClean="0">
                <a:latin typeface="Georgia" pitchFamily="18" charset="0"/>
              </a:rPr>
              <a:t>Статья должна быть оригинальной (т.е. содержать собственные рассуждения и мысли автора)</a:t>
            </a:r>
          </a:p>
          <a:p>
            <a:pPr marL="624078" indent="-514350">
              <a:buAutoNum type="arabicPeriod"/>
            </a:pPr>
            <a:r>
              <a:rPr lang="ru-RU" dirty="0" smtClean="0">
                <a:latin typeface="Georgia" pitchFamily="18" charset="0"/>
              </a:rPr>
              <a:t>В статье необходимо опираться на предшественников – авторов, которые ранее уже обращались к данной проблеме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354162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Georgia" pitchFamily="18" charset="0"/>
              </a:rPr>
              <a:t>Общие рекомендации по структуре научной статьи</a:t>
            </a:r>
            <a:br>
              <a:rPr lang="ru-RU" sz="3200" dirty="0" smtClean="0">
                <a:latin typeface="Georgia" pitchFamily="18" charset="0"/>
              </a:rPr>
            </a:br>
            <a:endParaRPr lang="ru-RU" sz="32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600400"/>
          </a:xfrm>
        </p:spPr>
        <p:txBody>
          <a:bodyPr/>
          <a:lstStyle/>
          <a:p>
            <a:pPr marL="624078" indent="-514350">
              <a:buNone/>
            </a:pPr>
            <a:r>
              <a:rPr lang="ru-RU" dirty="0" smtClean="0">
                <a:latin typeface="Georgia" pitchFamily="18" charset="0"/>
              </a:rPr>
              <a:t>Научный характер статьи определяется рядом критериев:</a:t>
            </a:r>
          </a:p>
          <a:p>
            <a:pPr marL="624078" indent="-514350">
              <a:buAutoNum type="arabicPeriod"/>
            </a:pPr>
            <a:r>
              <a:rPr lang="ru-RU" dirty="0" smtClean="0">
                <a:latin typeface="Georgia" pitchFamily="18" charset="0"/>
              </a:rPr>
              <a:t>Язык текста – должны использоваться научные термины.</a:t>
            </a:r>
          </a:p>
          <a:p>
            <a:pPr marL="624078" indent="-514350">
              <a:buAutoNum type="arabicPeriod"/>
            </a:pPr>
            <a:r>
              <a:rPr lang="ru-RU" dirty="0" smtClean="0">
                <a:latin typeface="Georgia" pitchFamily="18" charset="0"/>
              </a:rPr>
              <a:t>Логика – должны прослеживаться причинно-следственные связи.</a:t>
            </a:r>
          </a:p>
          <a:p>
            <a:pPr marL="624078" indent="-514350">
              <a:buAutoNum type="arabicPeriod"/>
            </a:pPr>
            <a:r>
              <a:rPr lang="ru-RU" dirty="0" smtClean="0">
                <a:latin typeface="Georgia" pitchFamily="18" charset="0"/>
              </a:rPr>
              <a:t>Выводы – все рассуждения автора должны в итоге привести к какому-то заключению.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354162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Georgia" pitchFamily="18" charset="0"/>
              </a:rPr>
              <a:t>Что значит «научный характер»?</a:t>
            </a:r>
            <a:r>
              <a:rPr lang="ru-RU" sz="3200" dirty="0" smtClean="0">
                <a:latin typeface="Georgia" pitchFamily="18" charset="0"/>
              </a:rPr>
              <a:t/>
            </a:r>
            <a:br>
              <a:rPr lang="ru-RU" sz="3200" dirty="0" smtClean="0">
                <a:latin typeface="Georgia" pitchFamily="18" charset="0"/>
              </a:rPr>
            </a:br>
            <a:endParaRPr lang="ru-RU" sz="32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328592"/>
          </a:xfrm>
        </p:spPr>
        <p:txBody>
          <a:bodyPr>
            <a:noAutofit/>
          </a:bodyPr>
          <a:lstStyle/>
          <a:p>
            <a:pPr marL="624078" indent="432000">
              <a:spcBef>
                <a:spcPts val="0"/>
              </a:spcBef>
              <a:buNone/>
            </a:pPr>
            <a:r>
              <a:rPr lang="ru-RU" dirty="0" smtClean="0">
                <a:latin typeface="Georgia" pitchFamily="18" charset="0"/>
              </a:rPr>
              <a:t>«Эксперимент </a:t>
            </a:r>
            <a:r>
              <a:rPr lang="ru-RU" dirty="0" smtClean="0">
                <a:latin typeface="Georgia" pitchFamily="18" charset="0"/>
              </a:rPr>
              <a:t>Галилео Галилея получил следующий результат: следствие закона всемирного тяготения и закона, в соответствии с которым ускорение, испытываемое телом, прямо пропорционально силе, действующей на него, и обратно пропорционально </a:t>
            </a:r>
            <a:r>
              <a:rPr lang="ru-RU" dirty="0" smtClean="0">
                <a:latin typeface="Georgia" pitchFamily="18" charset="0"/>
              </a:rPr>
              <a:t>массе».</a:t>
            </a:r>
          </a:p>
          <a:p>
            <a:pPr marL="624078" indent="432000">
              <a:spcBef>
                <a:spcPts val="0"/>
              </a:spcBef>
              <a:buNone/>
            </a:pPr>
            <a:endParaRPr lang="ru-RU" dirty="0" smtClean="0">
              <a:latin typeface="Georgia" pitchFamily="18" charset="0"/>
            </a:endParaRPr>
          </a:p>
          <a:p>
            <a:pPr marL="624078" indent="432000">
              <a:spcBef>
                <a:spcPts val="0"/>
              </a:spcBef>
              <a:buNone/>
            </a:pPr>
            <a:r>
              <a:rPr lang="ru-RU" dirty="0" smtClean="0">
                <a:latin typeface="Georgia" pitchFamily="18" charset="0"/>
              </a:rPr>
              <a:t>«Археологи </a:t>
            </a:r>
            <a:r>
              <a:rPr lang="ru-RU" dirty="0" smtClean="0">
                <a:latin typeface="Georgia" pitchFamily="18" charset="0"/>
              </a:rPr>
              <a:t>уверяют, что недавно обнаруженный при раскопках артефакт, получивший название «Глаз змеи», создан народами древней Месопотамии. Открытие ученых опровергает раннюю </a:t>
            </a:r>
            <a:r>
              <a:rPr lang="ru-RU" dirty="0" smtClean="0">
                <a:latin typeface="Georgia" pitchFamily="18" charset="0"/>
              </a:rPr>
              <a:t>теорию».</a:t>
            </a:r>
            <a:r>
              <a:rPr lang="ru-RU" dirty="0" smtClean="0">
                <a:latin typeface="Raleway"/>
              </a:rPr>
              <a:t/>
            </a:r>
            <a:br>
              <a:rPr lang="ru-RU" dirty="0" smtClean="0">
                <a:latin typeface="Raleway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Georg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2008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Georgia" pitchFamily="18" charset="0"/>
              </a:rPr>
              <a:t>Пример научного стиля </a:t>
            </a:r>
            <a:br>
              <a:rPr lang="ru-RU" sz="3200" dirty="0" smtClean="0">
                <a:latin typeface="Georgia" pitchFamily="18" charset="0"/>
              </a:rPr>
            </a:br>
            <a:endParaRPr lang="ru-RU" sz="32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328592"/>
          </a:xfrm>
        </p:spPr>
        <p:txBody>
          <a:bodyPr>
            <a:noAutofit/>
          </a:bodyPr>
          <a:lstStyle/>
          <a:p>
            <a:pPr marL="624078" indent="432000">
              <a:spcBef>
                <a:spcPts val="0"/>
              </a:spcBef>
              <a:buNone/>
            </a:pPr>
            <a:r>
              <a:rPr lang="ru-RU" dirty="0" smtClean="0">
                <a:latin typeface="Raleway"/>
              </a:rPr>
              <a:t/>
            </a:r>
            <a:br>
              <a:rPr lang="ru-RU" dirty="0" smtClean="0">
                <a:latin typeface="Raleway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«</a:t>
            </a:r>
            <a:r>
              <a:rPr lang="ru-RU" dirty="0" smtClean="0">
                <a:latin typeface="Georgia" pitchFamily="18" charset="0"/>
              </a:rPr>
              <a:t>Приятель </a:t>
            </a:r>
            <a:r>
              <a:rPr lang="ru-RU" dirty="0" smtClean="0">
                <a:latin typeface="Georgia" pitchFamily="18" charset="0"/>
              </a:rPr>
              <a:t>мой и жена его были бездетные, жили в собственном домике на краю города. Он хотя и имел инвалидность, но работал шофером в автороте, устроился и я туда же. Поселился у приятеля, приютили они меня. Разные грузы перебрасывали мы в районы, осенью переключились на вывозку хлеба. В это время я и познакомился с моим новым сынком, вот с этим, какой в песке </a:t>
            </a:r>
            <a:r>
              <a:rPr lang="ru-RU" dirty="0" smtClean="0">
                <a:latin typeface="Georgia" pitchFamily="18" charset="0"/>
              </a:rPr>
              <a:t>играется».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Georg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2008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Georgia" pitchFamily="18" charset="0"/>
              </a:rPr>
              <a:t>Пример </a:t>
            </a:r>
            <a:r>
              <a:rPr lang="ru-RU" sz="3200" dirty="0" smtClean="0">
                <a:latin typeface="Georgia" pitchFamily="18" charset="0"/>
              </a:rPr>
              <a:t>художественного  </a:t>
            </a:r>
            <a:r>
              <a:rPr lang="ru-RU" sz="3200" dirty="0" smtClean="0">
                <a:latin typeface="Georgia" pitchFamily="18" charset="0"/>
              </a:rPr>
              <a:t>стиля </a:t>
            </a:r>
            <a:r>
              <a:rPr lang="ru-RU" sz="3200" dirty="0" smtClean="0">
                <a:latin typeface="Georgia" pitchFamily="18" charset="0"/>
              </a:rPr>
              <a:t>(</a:t>
            </a:r>
            <a:r>
              <a:rPr lang="ru-RU" sz="3200" dirty="0" smtClean="0">
                <a:solidFill>
                  <a:srgbClr val="FF0000"/>
                </a:solidFill>
                <a:latin typeface="Georgia" pitchFamily="18" charset="0"/>
              </a:rPr>
              <a:t>как не следует писать статью</a:t>
            </a:r>
            <a:r>
              <a:rPr lang="ru-RU" sz="3200" dirty="0" smtClean="0">
                <a:latin typeface="Georgia" pitchFamily="18" charset="0"/>
              </a:rPr>
              <a:t>)</a:t>
            </a:r>
            <a:r>
              <a:rPr lang="ru-RU" sz="3200" dirty="0" smtClean="0">
                <a:latin typeface="Georgia" pitchFamily="18" charset="0"/>
              </a:rPr>
              <a:t/>
            </a:r>
            <a:br>
              <a:rPr lang="ru-RU" sz="3200" dirty="0" smtClean="0">
                <a:latin typeface="Georgia" pitchFamily="18" charset="0"/>
              </a:rPr>
            </a:br>
            <a:endParaRPr lang="ru-RU" sz="32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176464"/>
          </a:xfrm>
        </p:spPr>
        <p:txBody>
          <a:bodyPr/>
          <a:lstStyle/>
          <a:p>
            <a:pPr marL="624078" indent="-514350">
              <a:buNone/>
            </a:pPr>
            <a:r>
              <a:rPr lang="ru-RU" dirty="0" smtClean="0">
                <a:solidFill>
                  <a:srgbClr val="FF0000"/>
                </a:solidFill>
                <a:latin typeface="Georgia" pitchFamily="18" charset="0"/>
              </a:rPr>
              <a:t>Не следует:</a:t>
            </a:r>
          </a:p>
          <a:p>
            <a:pPr marL="624078" indent="-514350">
              <a:buFontTx/>
              <a:buChar char="-"/>
            </a:pPr>
            <a:r>
              <a:rPr lang="ru-RU" dirty="0" smtClean="0">
                <a:latin typeface="Georgia" pitchFamily="18" charset="0"/>
              </a:rPr>
              <a:t>Размещать перед текстом эпиграфы;</a:t>
            </a:r>
          </a:p>
          <a:p>
            <a:pPr marL="624078" indent="-514350">
              <a:buFontTx/>
              <a:buChar char="-"/>
            </a:pPr>
            <a:r>
              <a:rPr lang="ru-RU" dirty="0" smtClean="0">
                <a:latin typeface="Georgia" pitchFamily="18" charset="0"/>
              </a:rPr>
              <a:t>Слишком эмоционально описывать проблему;</a:t>
            </a:r>
          </a:p>
          <a:p>
            <a:pPr marL="624078" indent="-514350">
              <a:buFontTx/>
              <a:buChar char="-"/>
            </a:pPr>
            <a:r>
              <a:rPr lang="ru-RU" dirty="0" smtClean="0">
                <a:latin typeface="Georgia" pitchFamily="18" charset="0"/>
              </a:rPr>
              <a:t>Использовать большое количество метафор, эпитетов;</a:t>
            </a:r>
          </a:p>
          <a:p>
            <a:pPr marL="624078" indent="-514350">
              <a:buFontTx/>
              <a:buChar char="-"/>
            </a:pPr>
            <a:r>
              <a:rPr lang="ru-RU" dirty="0" smtClean="0">
                <a:latin typeface="Georgia" pitchFamily="18" charset="0"/>
              </a:rPr>
              <a:t>Просто описывать какой-то объект без привязки к решению научной проблемы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864096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Georgia" pitchFamily="18" charset="0"/>
              </a:rPr>
              <a:t>Что значит «научный характер»?</a:t>
            </a:r>
            <a:r>
              <a:rPr lang="ru-RU" sz="3200" dirty="0" smtClean="0">
                <a:latin typeface="Georgia" pitchFamily="18" charset="0"/>
              </a:rPr>
              <a:t/>
            </a:r>
            <a:br>
              <a:rPr lang="ru-RU" sz="3200" dirty="0" smtClean="0">
                <a:latin typeface="Georgia" pitchFamily="18" charset="0"/>
              </a:rPr>
            </a:br>
            <a:endParaRPr lang="ru-RU" sz="32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3456384"/>
          </a:xfrm>
        </p:spPr>
        <p:txBody>
          <a:bodyPr/>
          <a:lstStyle/>
          <a:p>
            <a:pPr marL="624078" indent="-514350">
              <a:buNone/>
            </a:pPr>
            <a:r>
              <a:rPr lang="ru-RU" dirty="0" smtClean="0">
                <a:latin typeface="Georgia" pitchFamily="18" charset="0"/>
              </a:rPr>
              <a:t>Это значит, что </a:t>
            </a:r>
            <a:r>
              <a:rPr lang="ru-RU" dirty="0" err="1" smtClean="0">
                <a:latin typeface="Georgia" pitchFamily="18" charset="0"/>
              </a:rPr>
              <a:t>бОльшая</a:t>
            </a:r>
            <a:r>
              <a:rPr lang="ru-RU" dirty="0" smtClean="0">
                <a:latin typeface="Georgia" pitchFamily="18" charset="0"/>
              </a:rPr>
              <a:t> часть текста написана именно вами, а не скопирована (списана) с работ других авторов.</a:t>
            </a:r>
          </a:p>
          <a:p>
            <a:pPr marL="624078" indent="-514350">
              <a:buNone/>
            </a:pPr>
            <a:r>
              <a:rPr lang="ru-RU" dirty="0" smtClean="0">
                <a:latin typeface="Georgia" pitchFamily="18" charset="0"/>
              </a:rPr>
              <a:t>Это значит, что все включенные вами в текст фразы, заимствованные из других работ, имеют необходимые сноски (указания на объект заимствования)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864096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Georgia" pitchFamily="18" charset="0"/>
              </a:rPr>
              <a:t>Что значит «оригинальный текст»?</a:t>
            </a:r>
            <a:r>
              <a:rPr lang="ru-RU" sz="3200" dirty="0" smtClean="0">
                <a:latin typeface="Georgia" pitchFamily="18" charset="0"/>
              </a:rPr>
              <a:t/>
            </a:r>
            <a:br>
              <a:rPr lang="ru-RU" sz="3200" dirty="0" smtClean="0">
                <a:latin typeface="Georgia" pitchFamily="18" charset="0"/>
              </a:rPr>
            </a:br>
            <a:endParaRPr lang="ru-RU" sz="32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600400"/>
          </a:xfrm>
        </p:spPr>
        <p:txBody>
          <a:bodyPr/>
          <a:lstStyle/>
          <a:p>
            <a:pPr marL="624078" indent="-514350">
              <a:buAutoNum type="arabicPeriod"/>
            </a:pPr>
            <a:r>
              <a:rPr lang="ru-RU" dirty="0" smtClean="0">
                <a:latin typeface="Georgia" pitchFamily="18" charset="0"/>
              </a:rPr>
              <a:t>Можно обратиться к библиографам, которые подскажут кто публиковал статьи на аналогичную тематику.</a:t>
            </a:r>
          </a:p>
          <a:p>
            <a:pPr marL="624078" indent="-514350">
              <a:buAutoNum type="arabicPeriod"/>
            </a:pPr>
            <a:r>
              <a:rPr lang="ru-RU" dirty="0" smtClean="0">
                <a:latin typeface="Georgia" pitchFamily="18" charset="0"/>
              </a:rPr>
              <a:t>Можно обратиться к порталу </a:t>
            </a:r>
            <a:r>
              <a:rPr lang="en-US" dirty="0" err="1" smtClean="0">
                <a:latin typeface="Georgia" pitchFamily="18" charset="0"/>
              </a:rPr>
              <a:t>eLibrary</a:t>
            </a:r>
            <a:r>
              <a:rPr lang="ru-RU" dirty="0" smtClean="0">
                <a:latin typeface="Georgia" pitchFamily="18" charset="0"/>
              </a:rPr>
              <a:t>, где содержатся полнотекстовые варианты статей на разные темы – нужно только составить соответствующий запрос.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354162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Georgia" pitchFamily="18" charset="0"/>
              </a:rPr>
              <a:t>Как найти «предшественников»?</a:t>
            </a:r>
            <a:r>
              <a:rPr lang="ru-RU" sz="3200" dirty="0" smtClean="0">
                <a:latin typeface="Georgia" pitchFamily="18" charset="0"/>
              </a:rPr>
              <a:t/>
            </a:r>
            <a:br>
              <a:rPr lang="ru-RU" sz="3200" dirty="0" smtClean="0">
                <a:latin typeface="Georgia" pitchFamily="18" charset="0"/>
              </a:rPr>
            </a:br>
            <a:endParaRPr lang="ru-RU" sz="32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3600400"/>
          </a:xfrm>
        </p:spPr>
        <p:txBody>
          <a:bodyPr/>
          <a:lstStyle/>
          <a:p>
            <a:pPr marL="624078" indent="432000">
              <a:spcBef>
                <a:spcPts val="0"/>
              </a:spcBef>
              <a:buNone/>
            </a:pPr>
            <a:r>
              <a:rPr lang="ru-RU" dirty="0" smtClean="0">
                <a:latin typeface="Georgia" pitchFamily="18" charset="0"/>
              </a:rPr>
              <a:t>В тексте статьи должны быть приведены небольшие цитаты из работ «предшественников» (не более 1-2 предложений в каждом случае), в которых было бы выражено ИХ отношение к поднимаемой в статье проблеме.</a:t>
            </a:r>
          </a:p>
          <a:p>
            <a:pPr marL="624078" indent="432000">
              <a:spcBef>
                <a:spcPts val="0"/>
              </a:spcBef>
              <a:buNone/>
            </a:pPr>
            <a:r>
              <a:rPr lang="ru-RU" dirty="0" smtClean="0">
                <a:latin typeface="Georgia" pitchFamily="18" charset="0"/>
              </a:rPr>
              <a:t>Каждая цитата должна быть оформлена соответствующей сноской.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354162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Georgia" pitchFamily="18" charset="0"/>
              </a:rPr>
              <a:t>Как сослаться на «предшественников»?</a:t>
            </a:r>
            <a:r>
              <a:rPr lang="ru-RU" sz="3200" dirty="0" smtClean="0">
                <a:latin typeface="Georgia" pitchFamily="18" charset="0"/>
              </a:rPr>
              <a:t/>
            </a:r>
            <a:br>
              <a:rPr lang="ru-RU" sz="3200" dirty="0" smtClean="0">
                <a:latin typeface="Georgia" pitchFamily="18" charset="0"/>
              </a:rPr>
            </a:br>
            <a:endParaRPr lang="ru-RU" sz="32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287</TotalTime>
  <Words>640</Words>
  <Application>Microsoft Office PowerPoint</Application>
  <PresentationFormat>Экран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ДОРОФЕЕВСКИЕ ЧТЕНИЯ 2022 года</vt:lpstr>
      <vt:lpstr>Общие рекомендации по структуре научной статьи </vt:lpstr>
      <vt:lpstr>Что значит «научный характер»? </vt:lpstr>
      <vt:lpstr>Пример научного стиля  </vt:lpstr>
      <vt:lpstr>Пример художественного  стиля (как не следует писать статью) </vt:lpstr>
      <vt:lpstr>Что значит «научный характер»? </vt:lpstr>
      <vt:lpstr>Что значит «оригинальный текст»? </vt:lpstr>
      <vt:lpstr>Как найти «предшественников»? </vt:lpstr>
      <vt:lpstr>Как сослаться на «предшественников»? </vt:lpstr>
      <vt:lpstr>Технические требования к оформлению</vt:lpstr>
      <vt:lpstr>Технические требования к оформлению</vt:lpstr>
      <vt:lpstr>Основные требования к оформлению списка литературы</vt:lpstr>
      <vt:lpstr>Технические требования к оформлению</vt:lpstr>
      <vt:lpstr>Технические требования к оформлению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ДОРОФЕЕВСКИЕ ЧТЕНИЯ 2022 года</dc:title>
  <dc:creator>asus</dc:creator>
  <cp:lastModifiedBy>asus</cp:lastModifiedBy>
  <cp:revision>27</cp:revision>
  <dcterms:created xsi:type="dcterms:W3CDTF">2022-05-26T06:18:45Z</dcterms:created>
  <dcterms:modified xsi:type="dcterms:W3CDTF">2022-05-26T11:13:57Z</dcterms:modified>
</cp:coreProperties>
</file>